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64" r:id="rId3"/>
    <p:sldId id="257" r:id="rId4"/>
    <p:sldId id="258" r:id="rId5"/>
    <p:sldId id="263" r:id="rId6"/>
    <p:sldId id="269" r:id="rId7"/>
    <p:sldId id="259" r:id="rId8"/>
    <p:sldId id="268" r:id="rId9"/>
    <p:sldId id="265" r:id="rId10"/>
    <p:sldId id="266" r:id="rId11"/>
    <p:sldId id="267" r:id="rId12"/>
    <p:sldId id="262" r:id="rId13"/>
    <p:sldId id="260" r:id="rId14"/>
    <p:sldId id="270" r:id="rId15"/>
    <p:sldId id="261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1D151-511F-4E40-A500-4E3C5CD6DD49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074B-667D-4379-8BB9-2B8D36584B8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1D151-511F-4E40-A500-4E3C5CD6DD49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074B-667D-4379-8BB9-2B8D36584B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1D151-511F-4E40-A500-4E3C5CD6DD49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074B-667D-4379-8BB9-2B8D36584B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1D151-511F-4E40-A500-4E3C5CD6DD49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074B-667D-4379-8BB9-2B8D36584B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1D151-511F-4E40-A500-4E3C5CD6DD49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074B-667D-4379-8BB9-2B8D36584B8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1D151-511F-4E40-A500-4E3C5CD6DD49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074B-667D-4379-8BB9-2B8D36584B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1D151-511F-4E40-A500-4E3C5CD6DD49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074B-667D-4379-8BB9-2B8D36584B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1D151-511F-4E40-A500-4E3C5CD6DD49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074B-667D-4379-8BB9-2B8D36584B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1D151-511F-4E40-A500-4E3C5CD6DD49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074B-667D-4379-8BB9-2B8D36584B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1D151-511F-4E40-A500-4E3C5CD6DD49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074B-667D-4379-8BB9-2B8D36584B8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0451D151-511F-4E40-A500-4E3C5CD6DD49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044074B-667D-4379-8BB9-2B8D36584B8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451D151-511F-4E40-A500-4E3C5CD6DD49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044074B-667D-4379-8BB9-2B8D36584B8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en-US" sz="5400" dirty="0" smtClean="0"/>
              <a:t>Transitions in the WL Classroom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38400"/>
            <a:ext cx="6400800" cy="24384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B0F0"/>
                </a:solidFill>
              </a:rPr>
              <a:t>Marie J. </a:t>
            </a:r>
            <a:r>
              <a:rPr lang="en-US" sz="3200" dirty="0" err="1" smtClean="0">
                <a:solidFill>
                  <a:srgbClr val="00B0F0"/>
                </a:solidFill>
              </a:rPr>
              <a:t>Campanaro</a:t>
            </a:r>
            <a:r>
              <a:rPr lang="en-US" sz="3200" dirty="0" smtClean="0">
                <a:solidFill>
                  <a:srgbClr val="00B0F0"/>
                </a:solidFill>
              </a:rPr>
              <a:t>, NBCT WLOE</a:t>
            </a:r>
          </a:p>
          <a:p>
            <a:r>
              <a:rPr lang="en-US" sz="3200" dirty="0" smtClean="0">
                <a:solidFill>
                  <a:srgbClr val="00B0F0"/>
                </a:solidFill>
              </a:rPr>
              <a:t>Cosgrove Middle School</a:t>
            </a:r>
          </a:p>
          <a:p>
            <a:r>
              <a:rPr lang="en-US" sz="3200" dirty="0" smtClean="0">
                <a:solidFill>
                  <a:srgbClr val="00B0F0"/>
                </a:solidFill>
              </a:rPr>
              <a:t>Spencerport, NY</a:t>
            </a:r>
          </a:p>
          <a:p>
            <a:r>
              <a:rPr lang="en-US" sz="3200" dirty="0" smtClean="0">
                <a:solidFill>
                  <a:srgbClr val="00B0F0"/>
                </a:solidFill>
              </a:rPr>
              <a:t>mcampanaro@aol.com</a:t>
            </a:r>
            <a:endParaRPr lang="en-US" sz="32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5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 Station Review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362200"/>
            <a:ext cx="6376081" cy="3976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5705475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866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300" dirty="0" smtClean="0"/>
              <a:t>Food Unit</a:t>
            </a:r>
            <a:br>
              <a:rPr lang="en-US" sz="3300" dirty="0" smtClean="0"/>
            </a:br>
            <a:r>
              <a:rPr lang="en-US" sz="3300" dirty="0" smtClean="0"/>
              <a:t>Station</a:t>
            </a:r>
            <a:br>
              <a:rPr lang="en-US" sz="3300" dirty="0" smtClean="0"/>
            </a:br>
            <a:r>
              <a:rPr lang="en-US" sz="3300" dirty="0" smtClean="0"/>
              <a:t>Directions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8448" y="152400"/>
            <a:ext cx="6241697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1676400" y="4800600"/>
            <a:ext cx="13716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1676400" y="5410200"/>
            <a:ext cx="1371600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138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Transitions in the class</a:t>
            </a:r>
            <a:br>
              <a:rPr lang="en-US" dirty="0" smtClean="0"/>
            </a:br>
            <a:r>
              <a:rPr lang="en-US" dirty="0" smtClean="0"/>
              <a:t>differentiated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4582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3 before Me</a:t>
            </a:r>
          </a:p>
          <a:p>
            <a:pPr lvl="1"/>
            <a:r>
              <a:rPr lang="en-US" dirty="0" smtClean="0"/>
              <a:t>Student work should be 99% independent</a:t>
            </a:r>
          </a:p>
          <a:p>
            <a:pPr lvl="1"/>
            <a:r>
              <a:rPr lang="en-US" dirty="0" smtClean="0"/>
              <a:t>Thwarts the efforts of “</a:t>
            </a:r>
            <a:r>
              <a:rPr lang="en-US" i="1" dirty="0" smtClean="0"/>
              <a:t>that student</a:t>
            </a:r>
            <a:r>
              <a:rPr lang="en-US" dirty="0" smtClean="0"/>
              <a:t>”!</a:t>
            </a:r>
          </a:p>
          <a:p>
            <a:r>
              <a:rPr lang="en-US" dirty="0" smtClean="0"/>
              <a:t>Anchor activities</a:t>
            </a:r>
          </a:p>
          <a:p>
            <a:pPr lvl="1"/>
            <a:r>
              <a:rPr lang="en-US" dirty="0" smtClean="0"/>
              <a:t>Must relate to current classroom activity</a:t>
            </a:r>
            <a:endParaRPr lang="en-US" dirty="0"/>
          </a:p>
          <a:p>
            <a:pPr lvl="1"/>
            <a:r>
              <a:rPr lang="en-US" dirty="0" smtClean="0"/>
              <a:t>May also be differentiated</a:t>
            </a:r>
          </a:p>
          <a:p>
            <a:pPr lvl="1"/>
            <a:r>
              <a:rPr lang="en-US" dirty="0" smtClean="0"/>
              <a:t>A lot of activity at the anchor station is a signal that </a:t>
            </a:r>
            <a:r>
              <a:rPr lang="en-US" dirty="0" smtClean="0"/>
              <a:t>group tasks need to be reworked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6607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Transitions in the class</a:t>
            </a:r>
            <a:br>
              <a:rPr lang="en-US" dirty="0" smtClean="0"/>
            </a:br>
            <a:r>
              <a:rPr lang="en-US" dirty="0" smtClean="0"/>
              <a:t>game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Dividing the class</a:t>
            </a:r>
          </a:p>
          <a:p>
            <a:r>
              <a:rPr lang="en-US" dirty="0" smtClean="0"/>
              <a:t>Order of play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setting the rules – and sticking to them</a:t>
            </a:r>
          </a:p>
          <a:p>
            <a:r>
              <a:rPr lang="en-US" dirty="0" smtClean="0"/>
              <a:t>Watch the clock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33846">
            <a:off x="3526828" y="2275965"/>
            <a:ext cx="1547812" cy="198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514600"/>
            <a:ext cx="3006912" cy="1503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098" y="4953000"/>
            <a:ext cx="1600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0185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the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Random division of class and establishing the order of play (circles)</a:t>
            </a:r>
          </a:p>
          <a:p>
            <a:r>
              <a:rPr lang="en-US" dirty="0" smtClean="0"/>
              <a:t>Provide list of acceptable cheers in the target language (points lost for poor sport behavior)</a:t>
            </a:r>
          </a:p>
          <a:p>
            <a:r>
              <a:rPr lang="en-US" dirty="0" smtClean="0"/>
              <a:t>Designate the time of play from beginning to end to avoid wasting time. (Use the timer.)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888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 the mass exodus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Assign homework before the very end of the class</a:t>
            </a:r>
          </a:p>
          <a:p>
            <a:r>
              <a:rPr lang="en-US" dirty="0" smtClean="0"/>
              <a:t>Have activities requiring little or no supplies toward the end of </a:t>
            </a:r>
            <a:r>
              <a:rPr lang="en-US" dirty="0" smtClean="0"/>
              <a:t>class</a:t>
            </a:r>
          </a:p>
          <a:p>
            <a:r>
              <a:rPr lang="en-US" dirty="0" smtClean="0"/>
              <a:t>Dismiss by row or group area when necessary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120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worked for you?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199" y="1905000"/>
            <a:ext cx="7075715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731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Smooth transitions require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76400"/>
            <a:ext cx="7417341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02307">
            <a:off x="2263840" y="3156471"/>
            <a:ext cx="4326685" cy="131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8996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Transitioning to WL class</a:t>
            </a:r>
            <a:br>
              <a:rPr lang="en-US" dirty="0" smtClean="0"/>
            </a:br>
            <a:r>
              <a:rPr lang="en-US" sz="3300" dirty="0" smtClean="0"/>
              <a:t>from the hallway, cafeteria, etc.</a:t>
            </a:r>
            <a:endParaRPr lang="en-US" sz="3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i="1" dirty="0" smtClean="0"/>
              <a:t>consistent </a:t>
            </a:r>
            <a:r>
              <a:rPr lang="en-US" dirty="0" smtClean="0"/>
              <a:t>warm up, “do now” routine, to ensure independent start up and set the tone for the classroom</a:t>
            </a:r>
          </a:p>
          <a:p>
            <a:r>
              <a:rPr lang="en-US" dirty="0" smtClean="0"/>
              <a:t>Clear expectations for needed materials</a:t>
            </a:r>
          </a:p>
          <a:p>
            <a:r>
              <a:rPr lang="en-US" dirty="0" smtClean="0"/>
              <a:t>Clear expectations for what to do when done</a:t>
            </a:r>
          </a:p>
          <a:p>
            <a:r>
              <a:rPr lang="en-US" dirty="0" smtClean="0"/>
              <a:t>Reminders given whenever needed</a:t>
            </a:r>
          </a:p>
          <a:p>
            <a:endParaRPr lang="en-US" dirty="0"/>
          </a:p>
          <a:p>
            <a:r>
              <a:rPr lang="en-US" dirty="0"/>
              <a:t>But “jump start” when necessary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336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Transitions within the class</a:t>
            </a:r>
            <a:br>
              <a:rPr lang="en-US" dirty="0" smtClean="0"/>
            </a:br>
            <a:r>
              <a:rPr lang="en-US" dirty="0" smtClean="0"/>
              <a:t>pair and share,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Clear signal – practiced to infinity!</a:t>
            </a:r>
          </a:p>
          <a:p>
            <a:endParaRPr lang="en-US" dirty="0" smtClean="0"/>
          </a:p>
          <a:p>
            <a:r>
              <a:rPr lang="en-US" dirty="0" smtClean="0"/>
              <a:t>Verbal signal with response</a:t>
            </a:r>
          </a:p>
          <a:p>
            <a:endParaRPr lang="en-US" dirty="0" smtClean="0"/>
          </a:p>
          <a:p>
            <a:r>
              <a:rPr lang="en-US" dirty="0" smtClean="0"/>
              <a:t>Count down with ‘reward’</a:t>
            </a:r>
          </a:p>
          <a:p>
            <a:pPr lvl="1">
              <a:buFontTx/>
              <a:buChar char="-"/>
            </a:pPr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435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Transitions within the class</a:t>
            </a:r>
            <a:br>
              <a:rPr lang="en-US" dirty="0" smtClean="0"/>
            </a:br>
            <a:r>
              <a:rPr lang="en-US" dirty="0" smtClean="0"/>
              <a:t>pair and share,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Desk formations – partnered &amp; grouped</a:t>
            </a:r>
          </a:p>
          <a:p>
            <a:r>
              <a:rPr lang="en-US" dirty="0" smtClean="0"/>
              <a:t>Well ‘orchestrated’  </a:t>
            </a:r>
          </a:p>
          <a:p>
            <a:pPr lvl="1"/>
            <a:r>
              <a:rPr lang="en-US" dirty="0" smtClean="0"/>
              <a:t>modeled, </a:t>
            </a:r>
          </a:p>
          <a:p>
            <a:pPr lvl="1"/>
            <a:r>
              <a:rPr lang="en-US" dirty="0" smtClean="0"/>
              <a:t>who starts, </a:t>
            </a:r>
          </a:p>
          <a:p>
            <a:pPr lvl="1"/>
            <a:r>
              <a:rPr lang="en-US" dirty="0" smtClean="0"/>
              <a:t>who moves, different signal for movement</a:t>
            </a:r>
          </a:p>
          <a:p>
            <a:pPr lvl="1"/>
            <a:r>
              <a:rPr lang="en-US" dirty="0" smtClean="0"/>
              <a:t>no gaps in time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 left over time (what to do when done clear)</a:t>
            </a:r>
          </a:p>
          <a:p>
            <a:pPr lvl="1"/>
            <a:r>
              <a:rPr lang="en-US" dirty="0" smtClean="0"/>
              <a:t>timer or cue 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148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Practiced formations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Cara a </a:t>
            </a:r>
            <a:r>
              <a:rPr lang="en-US" dirty="0" err="1" smtClean="0"/>
              <a:t>cara</a:t>
            </a:r>
            <a:r>
              <a:rPr lang="en-US" dirty="0" smtClean="0"/>
              <a:t> (face to face)</a:t>
            </a:r>
          </a:p>
          <a:p>
            <a:endParaRPr lang="en-US" dirty="0" smtClean="0"/>
          </a:p>
          <a:p>
            <a:r>
              <a:rPr lang="en-US" dirty="0" err="1" smtClean="0"/>
              <a:t>Lado</a:t>
            </a:r>
            <a:r>
              <a:rPr lang="en-US" dirty="0" smtClean="0"/>
              <a:t> a </a:t>
            </a:r>
            <a:r>
              <a:rPr lang="en-US" dirty="0" err="1" smtClean="0"/>
              <a:t>lado</a:t>
            </a:r>
            <a:r>
              <a:rPr lang="en-US" dirty="0" smtClean="0"/>
              <a:t> (side by side)</a:t>
            </a:r>
          </a:p>
          <a:p>
            <a:endParaRPr lang="en-US" dirty="0" smtClean="0"/>
          </a:p>
          <a:p>
            <a:r>
              <a:rPr lang="en-US" dirty="0" err="1" smtClean="0"/>
              <a:t>Estaciones</a:t>
            </a:r>
            <a:r>
              <a:rPr lang="en-US" dirty="0" smtClean="0"/>
              <a:t> (stations)</a:t>
            </a:r>
          </a:p>
          <a:p>
            <a:endParaRPr lang="en-US" dirty="0"/>
          </a:p>
          <a:p>
            <a:r>
              <a:rPr lang="en-US" dirty="0" smtClean="0"/>
              <a:t>Rotate seats for variety of partners, teams and teacher observation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864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Effective differentiated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4582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Creating the groups</a:t>
            </a:r>
          </a:p>
          <a:p>
            <a:pPr lvl="1"/>
            <a:r>
              <a:rPr lang="en-US" dirty="0" smtClean="0"/>
              <a:t>Create groups within groups to keep numbers small</a:t>
            </a:r>
          </a:p>
          <a:p>
            <a:pPr lvl="1"/>
            <a:r>
              <a:rPr lang="en-US" dirty="0" smtClean="0"/>
              <a:t>Balance personalities</a:t>
            </a:r>
          </a:p>
          <a:p>
            <a:r>
              <a:rPr lang="en-US" dirty="0" smtClean="0"/>
              <a:t>Locations for groups</a:t>
            </a:r>
          </a:p>
          <a:p>
            <a:pPr lvl="1"/>
            <a:r>
              <a:rPr lang="en-US" dirty="0" smtClean="0"/>
              <a:t>Assign specific locations within the room</a:t>
            </a:r>
          </a:p>
          <a:p>
            <a:r>
              <a:rPr lang="en-US" dirty="0" smtClean="0"/>
              <a:t>Location of material</a:t>
            </a:r>
          </a:p>
          <a:p>
            <a:pPr lvl="1"/>
            <a:r>
              <a:rPr lang="en-US" dirty="0"/>
              <a:t>Keep directions with group materials</a:t>
            </a:r>
          </a:p>
          <a:p>
            <a:pPr lvl="1"/>
            <a:r>
              <a:rPr lang="en-US" dirty="0"/>
              <a:t>Post directions within the room (Smart Board?)</a:t>
            </a:r>
          </a:p>
          <a:p>
            <a:pPr lvl="1"/>
            <a:r>
              <a:rPr lang="en-US" dirty="0"/>
              <a:t>Give individual copies of directions when needed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230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Groups within groups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Try to keep students in groups of 3, regardless of the size of the tiered group</a:t>
            </a:r>
          </a:p>
          <a:p>
            <a:r>
              <a:rPr lang="en-US" dirty="0" smtClean="0"/>
              <a:t>Balance by size, ability, personality, …, when forming groups</a:t>
            </a:r>
          </a:p>
          <a:p>
            <a:r>
              <a:rPr lang="en-US" dirty="0" smtClean="0"/>
              <a:t>Assign each group an area of the room</a:t>
            </a:r>
          </a:p>
          <a:p>
            <a:r>
              <a:rPr lang="en-US" dirty="0" smtClean="0"/>
              <a:t>Have needed materials for larger tiered groups in more than one place; assign student groups to a specific area for materials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881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 Station Review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085" y="1774825"/>
            <a:ext cx="6357829" cy="462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638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593</TotalTime>
  <Words>452</Words>
  <Application>Microsoft Office PowerPoint</Application>
  <PresentationFormat>On-screen Show (4:3)</PresentationFormat>
  <Paragraphs>82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Module</vt:lpstr>
      <vt:lpstr>Transitions in the WL Classroom</vt:lpstr>
      <vt:lpstr>Smooth transitions require</vt:lpstr>
      <vt:lpstr>Transitioning to WL class from the hallway, cafeteria, etc.</vt:lpstr>
      <vt:lpstr>Transitions within the class pair and share, groups</vt:lpstr>
      <vt:lpstr>Transitions within the class pair and share, groups</vt:lpstr>
      <vt:lpstr>Practiced formations </vt:lpstr>
      <vt:lpstr>Effective differentiated groups</vt:lpstr>
      <vt:lpstr>Groups within groups </vt:lpstr>
      <vt:lpstr>IB Station Review</vt:lpstr>
      <vt:lpstr>IB Station Review</vt:lpstr>
      <vt:lpstr> Food Unit Station Directions </vt:lpstr>
      <vt:lpstr>Transitions in the class differentiated groups</vt:lpstr>
      <vt:lpstr>Transitions in the class game time</vt:lpstr>
      <vt:lpstr>Setting the rules</vt:lpstr>
      <vt:lpstr>Avoid the mass exodus</vt:lpstr>
      <vt:lpstr>What’s worked for you?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Transitions in the WL Classroom</dc:title>
  <dc:creator>Marie Campanaro</dc:creator>
  <cp:lastModifiedBy>Marie Campanaro</cp:lastModifiedBy>
  <cp:revision>25</cp:revision>
  <dcterms:created xsi:type="dcterms:W3CDTF">2015-02-08T22:02:24Z</dcterms:created>
  <dcterms:modified xsi:type="dcterms:W3CDTF">2015-03-06T01:21:51Z</dcterms:modified>
</cp:coreProperties>
</file>